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7" r:id="rId2"/>
    <p:sldId id="318" r:id="rId3"/>
    <p:sldId id="317" r:id="rId4"/>
    <p:sldId id="319" r:id="rId5"/>
    <p:sldId id="320" r:id="rId6"/>
    <p:sldId id="269" r:id="rId7"/>
  </p:sldIdLst>
  <p:sldSz cx="8229600" cy="6172200"/>
  <p:notesSz cx="6858000" cy="9144000"/>
  <p:defaultTextStyle>
    <a:defPPr>
      <a:defRPr lang="en-US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300"/>
    <a:srgbClr val="08552B"/>
    <a:srgbClr val="11B35A"/>
    <a:srgbClr val="0B7B3E"/>
    <a:srgbClr val="0A7038"/>
    <a:srgbClr val="0C8241"/>
    <a:srgbClr val="0FA151"/>
    <a:srgbClr val="0B773C"/>
    <a:srgbClr val="76B900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6364" autoAdjust="0"/>
  </p:normalViewPr>
  <p:slideViewPr>
    <p:cSldViewPr snapToGrid="0">
      <p:cViewPr varScale="1">
        <p:scale>
          <a:sx n="129" d="100"/>
          <a:sy n="129" d="100"/>
        </p:scale>
        <p:origin x="-1548" y="-96"/>
      </p:cViewPr>
      <p:guideLst>
        <p:guide orient="horz" pos="1944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E601B-A510-4138-A95D-7198C15E7B71}" type="datetimeFigureOut">
              <a:rPr lang="en-US" smtClean="0"/>
              <a:pPr/>
              <a:t>10/11/2016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5A794-9E6C-488F-9D34-D03A82A976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4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1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://creativecommons.org/licenses/by-nc/4.0/legalcode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 flipV="1">
            <a:off x="-1" y="0"/>
            <a:ext cx="8229601" cy="6172199"/>
          </a:xfrm>
          <a:prstGeom prst="rect">
            <a:avLst/>
          </a:prstGeom>
          <a:gradFill>
            <a:gsLst>
              <a:gs pos="37000">
                <a:schemeClr val="tx1">
                  <a:alpha val="0"/>
                </a:schemeClr>
              </a:gs>
              <a:gs pos="76000">
                <a:schemeClr val="tx1">
                  <a:alpha val="0"/>
                </a:schemeClr>
              </a:gs>
              <a:gs pos="55000">
                <a:schemeClr val="tx1">
                  <a:alpha val="28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046025" y="4798350"/>
            <a:ext cx="5836104" cy="3139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/>
          </p:nvPr>
        </p:nvSpPr>
        <p:spPr>
          <a:xfrm>
            <a:off x="2027736" y="4290520"/>
            <a:ext cx="5845248" cy="507831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/>
          <a:srcRect l="12327"/>
          <a:stretch/>
        </p:blipFill>
        <p:spPr>
          <a:xfrm>
            <a:off x="-1" y="748845"/>
            <a:ext cx="4020260" cy="9845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" y="993506"/>
            <a:ext cx="2684930" cy="495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print"/>
          <a:srcRect r="3944"/>
          <a:stretch/>
        </p:blipFill>
        <p:spPr>
          <a:xfrm>
            <a:off x="1342839" y="1801401"/>
            <a:ext cx="6886762" cy="73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45" y="1909794"/>
            <a:ext cx="1660279" cy="501543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 userDrawn="1"/>
        </p:nvSpPr>
        <p:spPr bwMode="auto">
          <a:xfrm>
            <a:off x="4263775" y="487348"/>
            <a:ext cx="396582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/>
              <a:t>Robotics Teaching</a:t>
            </a:r>
            <a:r>
              <a:rPr lang="en-US" kern="0" baseline="0" dirty="0" smtClean="0"/>
              <a:t> Kit</a:t>
            </a:r>
            <a:endParaRPr lang="en-US" kern="0" dirty="0"/>
          </a:p>
        </p:txBody>
      </p:sp>
      <p:sp>
        <p:nvSpPr>
          <p:cNvPr id="13" name="Subtitle 11"/>
          <p:cNvSpPr txBox="1">
            <a:spLocks/>
          </p:cNvSpPr>
          <p:nvPr userDrawn="1"/>
        </p:nvSpPr>
        <p:spPr bwMode="auto">
          <a:xfrm>
            <a:off x="4284324" y="927174"/>
            <a:ext cx="3890957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8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With ‘Jet’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338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82296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5400000" flipV="1">
            <a:off x="1028700" y="-1028700"/>
            <a:ext cx="6172200" cy="82296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5207994"/>
            <a:ext cx="7482078" cy="50413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1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296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0" y="0"/>
            <a:ext cx="82296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37551" y="2311880"/>
            <a:ext cx="3050798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500" cap="all" baseline="0">
                <a:solidFill>
                  <a:schemeClr val="tx1"/>
                </a:solidFill>
              </a:defRPr>
            </a:lvl1pPr>
            <a:lvl2pPr marL="514350" indent="0">
              <a:buFontTx/>
              <a:buNone/>
              <a:defRPr/>
            </a:lvl2pPr>
            <a:lvl3pPr marL="980123" indent="0">
              <a:buFontTx/>
              <a:buNone/>
              <a:defRPr/>
            </a:lvl3pPr>
            <a:lvl4pPr marL="1391603" indent="0">
              <a:buFontTx/>
              <a:buNone/>
              <a:defRPr/>
            </a:lvl4pPr>
            <a:lvl5pPr marL="1700213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1552"/>
            <a:ext cx="7461504" cy="48287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4152" marR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12" marR="0" indent="-228590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30" marR="0" indent="-20319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52" marR="0" lvl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84152" marR="0" lvl="1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84152" marR="0" lvl="2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04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1552"/>
            <a:ext cx="7461504" cy="48287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4152" marR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12" marR="0" indent="-228590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30" marR="0" indent="-20319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52" marR="0" lvl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84152" marR="0" lvl="1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84152" marR="0" lvl="2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04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6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9600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8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7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6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5566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7406"/>
            <a:ext cx="8229600" cy="258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7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79339" y="6051571"/>
            <a:ext cx="240771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705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335024"/>
            <a:ext cx="7461504" cy="44295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51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61662"/>
            <a:ext cx="7482078" cy="525463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 flipV="1">
            <a:off x="-1" y="0"/>
            <a:ext cx="8229601" cy="6172199"/>
          </a:xfrm>
          <a:prstGeom prst="rect">
            <a:avLst/>
          </a:prstGeom>
          <a:gradFill>
            <a:gsLst>
              <a:gs pos="37000">
                <a:schemeClr val="tx1">
                  <a:alpha val="0"/>
                </a:schemeClr>
              </a:gs>
              <a:gs pos="76000">
                <a:schemeClr val="tx1">
                  <a:alpha val="0"/>
                </a:schemeClr>
              </a:gs>
              <a:gs pos="55000">
                <a:schemeClr val="tx1">
                  <a:alpha val="28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/>
          <a:srcRect l="12327"/>
          <a:stretch/>
        </p:blipFill>
        <p:spPr>
          <a:xfrm>
            <a:off x="-1" y="748845"/>
            <a:ext cx="4020260" cy="9845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" y="993506"/>
            <a:ext cx="2684930" cy="495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print"/>
          <a:srcRect r="3944"/>
          <a:stretch/>
        </p:blipFill>
        <p:spPr>
          <a:xfrm>
            <a:off x="1342839" y="1801401"/>
            <a:ext cx="6886762" cy="73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45" y="1909794"/>
            <a:ext cx="1660279" cy="501543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 userDrawn="1"/>
        </p:nvSpPr>
        <p:spPr bwMode="auto">
          <a:xfrm>
            <a:off x="4599162" y="487348"/>
            <a:ext cx="363044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err="1" smtClean="0"/>
              <a:t>JetBot</a:t>
            </a:r>
            <a:r>
              <a:rPr lang="en-US" kern="0" dirty="0" smtClean="0"/>
              <a:t> Teaching</a:t>
            </a:r>
            <a:r>
              <a:rPr lang="en-US" kern="0" baseline="0" dirty="0" smtClean="0"/>
              <a:t> Kit</a:t>
            </a:r>
            <a:endParaRPr lang="en-US" kern="0" dirty="0"/>
          </a:p>
        </p:txBody>
      </p:sp>
      <p:sp>
        <p:nvSpPr>
          <p:cNvPr id="13" name="Subtitle 11"/>
          <p:cNvSpPr txBox="1">
            <a:spLocks/>
          </p:cNvSpPr>
          <p:nvPr userDrawn="1"/>
        </p:nvSpPr>
        <p:spPr bwMode="auto">
          <a:xfrm>
            <a:off x="4653483" y="927174"/>
            <a:ext cx="352179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8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Robotics</a:t>
            </a:r>
            <a:r>
              <a:rPr lang="en-US" kern="0" baseline="0" dirty="0" smtClean="0"/>
              <a:t> with </a:t>
            </a:r>
            <a:r>
              <a:rPr lang="en-US" kern="0" baseline="0" dirty="0" err="1" smtClean="0"/>
              <a:t>Jetson</a:t>
            </a:r>
            <a:endParaRPr lang="en-US" kern="0" dirty="0"/>
          </a:p>
        </p:txBody>
      </p:sp>
      <p:sp>
        <p:nvSpPr>
          <p:cNvPr id="16" name="Subtitle 11"/>
          <p:cNvSpPr>
            <a:spLocks noGrp="1"/>
          </p:cNvSpPr>
          <p:nvPr>
            <p:ph type="subTitle" idx="1" hasCustomPrompt="1"/>
          </p:nvPr>
        </p:nvSpPr>
        <p:spPr>
          <a:xfrm>
            <a:off x="63375" y="4347097"/>
            <a:ext cx="8111906" cy="78621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The GPU Teaching Kit is licensed by NVIDIA and California Polytechnic State University under the </a:t>
            </a:r>
            <a:r>
              <a:rPr lang="en-US" dirty="0" smtClean="0">
                <a:solidFill>
                  <a:srgbClr val="92D050"/>
                </a:solidFill>
                <a:hlinkClick r:id="rId7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7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7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7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7" name="Picture 2" descr="Creative Commons License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9780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3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912607" y="5758134"/>
            <a:ext cx="388589" cy="328613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lvl1pPr algn="l">
              <a:defRPr sz="800">
                <a:solidFill>
                  <a:schemeClr val="accent4"/>
                </a:solidFill>
                <a:latin typeface="Trebuchet MS" panose="020B0603020202020204" pitchFamily="34" charset="0"/>
              </a:defRPr>
            </a:lvl1pPr>
          </a:lstStyle>
          <a:p>
            <a:fld id="{8E13CC0A-14CC-4674-B52E-3D07CCA8AFC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8229600" cy="6172200"/>
            <a:chOff x="0" y="0"/>
            <a:chExt cx="10972800" cy="6172200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405646"/>
            <a:ext cx="7482078" cy="50413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868143"/>
            <a:ext cx="7461504" cy="3908048"/>
          </a:xfrm>
        </p:spPr>
        <p:txBody>
          <a:bodyPr/>
          <a:lstStyle>
            <a:lvl1pPr marL="208598" indent="-208598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1pPr>
            <a:lvl2pPr marL="722948" indent="-208598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2pPr>
            <a:lvl3pPr marL="1130142" indent="-150019"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1800">
                <a:solidFill>
                  <a:schemeClr val="bg2"/>
                </a:solidFill>
              </a:defRPr>
            </a:lvl3pPr>
            <a:lvl4pPr marL="1597343" indent="-205740"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4pPr>
            <a:lvl5pPr marL="1905953" indent="-20574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104900"/>
            <a:ext cx="7482078" cy="525463"/>
          </a:xfrm>
        </p:spPr>
        <p:txBody>
          <a:bodyPr/>
          <a:lstStyle>
            <a:lvl1pPr marL="0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14350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98012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39160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70021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2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80" y="80527"/>
            <a:ext cx="6903244" cy="5078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957" y="1439863"/>
            <a:ext cx="3708797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2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055" y="1439863"/>
            <a:ext cx="3708797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2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600" b="1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6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7100" y="349950"/>
            <a:ext cx="7422104" cy="51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808" y="1332413"/>
            <a:ext cx="7403957" cy="435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7178479" y="6000375"/>
            <a:ext cx="819901" cy="171825"/>
          </a:xfrm>
          <a:prstGeom prst="parallelogram">
            <a:avLst>
              <a:gd name="adj" fmla="val 36300"/>
            </a:avLst>
          </a:prstGeom>
          <a:solidFill>
            <a:srgbClr val="0855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37" name="Parallelogram 36"/>
          <p:cNvSpPr/>
          <p:nvPr userDrawn="1"/>
        </p:nvSpPr>
        <p:spPr>
          <a:xfrm>
            <a:off x="6394206" y="6000375"/>
            <a:ext cx="819901" cy="171825"/>
          </a:xfrm>
          <a:prstGeom prst="parallelogram">
            <a:avLst>
              <a:gd name="adj" fmla="val 36300"/>
            </a:avLst>
          </a:prstGeom>
          <a:solidFill>
            <a:srgbClr val="76B9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15" cstate="print"/>
          <a:srcRect t="-6317" r="97921" b="17099"/>
          <a:stretch/>
        </p:blipFill>
        <p:spPr>
          <a:xfrm>
            <a:off x="7947899" y="5987804"/>
            <a:ext cx="284058" cy="1903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16" cstate="print"/>
          <a:srcRect l="52877" t="1978" r="-1" b="17095"/>
          <a:stretch/>
        </p:blipFill>
        <p:spPr>
          <a:xfrm>
            <a:off x="0" y="6002009"/>
            <a:ext cx="6433059" cy="17267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78721" y="6040910"/>
            <a:ext cx="240771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-8056" y="5991792"/>
            <a:ext cx="82478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72" y="6039150"/>
            <a:ext cx="495118" cy="913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96"/>
          <a:stretch/>
        </p:blipFill>
        <p:spPr>
          <a:xfrm>
            <a:off x="7348158" y="6041972"/>
            <a:ext cx="480543" cy="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40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2" r:id="rId8"/>
    <p:sldLayoutId id="2147483683" r:id="rId9"/>
    <p:sldLayoutId id="2147483686" r:id="rId10"/>
    <p:sldLayoutId id="2147483690" r:id="rId11"/>
    <p:sldLayoutId id="2147483691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5pPr>
      <a:lvl6pPr marL="342887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6pPr>
      <a:lvl7pPr marL="685773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7pPr>
      <a:lvl8pPr marL="1028659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8pPr>
      <a:lvl9pPr marL="1371545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9pPr>
    </p:titleStyle>
    <p:bodyStyle>
      <a:lvl1pPr marL="284163" indent="-284163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8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238" indent="-2286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04863" indent="-2032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331066" indent="-171443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bg1"/>
          </a:solidFill>
          <a:latin typeface="+mn-lt"/>
        </a:defRPr>
      </a:lvl4pPr>
      <a:lvl5pPr marL="1588230" indent="-171443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5pPr>
      <a:lvl6pPr marL="1931117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6pPr>
      <a:lvl7pPr marL="2274003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7pPr>
      <a:lvl8pPr marL="2616890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8pPr>
      <a:lvl9pPr marL="2959775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creativecommons.org/licenses/by-nc/4.0/legalcod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Course Introduction and Overview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27736" y="4290520"/>
            <a:ext cx="5845248" cy="507831"/>
          </a:xfrm>
        </p:spPr>
        <p:txBody>
          <a:bodyPr/>
          <a:lstStyle/>
          <a:p>
            <a:r>
              <a:rPr lang="en-US" dirty="0" smtClean="0"/>
              <a:t>​Module 1.1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Robotics Teaching Kit with ‘Jet’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interdisciplinary, GPU-accelerated Robotics</a:t>
            </a:r>
          </a:p>
          <a:p>
            <a:endParaRPr lang="en-US" dirty="0"/>
          </a:p>
          <a:p>
            <a:r>
              <a:rPr lang="en-US" dirty="0"/>
              <a:t>Technical subjects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Machine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 smtClean="0"/>
              <a:t>Dead Reckoning</a:t>
            </a:r>
          </a:p>
          <a:p>
            <a:pPr lvl="1"/>
            <a:r>
              <a:rPr lang="en-US" dirty="0" smtClean="0"/>
              <a:t>Path Planning</a:t>
            </a:r>
            <a:endParaRPr lang="en-US" dirty="0"/>
          </a:p>
          <a:p>
            <a:pPr lvl="1"/>
            <a:r>
              <a:rPr lang="en-US" dirty="0"/>
              <a:t>Localization</a:t>
            </a:r>
          </a:p>
          <a:p>
            <a:pPr lvl="1"/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Obstacle Avoidance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Course Module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F6F6F"/>
                </a:solidFill>
                <a:ea typeface="+mn-ea"/>
              </a:rPr>
              <a:t>John Seng </a:t>
            </a:r>
            <a:r>
              <a:rPr lang="en-US" dirty="0" smtClean="0"/>
              <a:t>(Cal Poly)</a:t>
            </a:r>
          </a:p>
          <a:p>
            <a:r>
              <a:rPr lang="en-US" dirty="0" smtClean="0"/>
              <a:t>Jeremy Kerfs (Cal Poly)</a:t>
            </a:r>
          </a:p>
          <a:p>
            <a:r>
              <a:rPr lang="en-US" dirty="0" smtClean="0">
                <a:solidFill>
                  <a:srgbClr val="6F6F6F"/>
                </a:solidFill>
                <a:ea typeface="+mn-ea"/>
              </a:rPr>
              <a:t>Joe Bungo (NVIDIA)</a:t>
            </a:r>
          </a:p>
          <a:p>
            <a:r>
              <a:rPr lang="en-US" dirty="0" smtClean="0"/>
              <a:t>Ryan Beethe (Formerly NVIDIA)</a:t>
            </a:r>
          </a:p>
          <a:p>
            <a:r>
              <a:rPr lang="en-US" dirty="0" smtClean="0"/>
              <a:t>Richard Patton (Formerly NVIDIA)</a:t>
            </a:r>
          </a:p>
          <a:p>
            <a:r>
              <a:rPr lang="en-US" dirty="0" smtClean="0"/>
              <a:t>Barrett Williams (NVIDIA)</a:t>
            </a:r>
          </a:p>
          <a:p>
            <a:r>
              <a:rPr lang="en-US" dirty="0" smtClean="0"/>
              <a:t>Dustin </a:t>
            </a:r>
            <a:r>
              <a:rPr lang="en-US" dirty="0" smtClean="0"/>
              <a:t>Franklin (NVIDIA)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503920" y="525780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9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626">
        <p:fade/>
      </p:transition>
    </mc:Choice>
    <mc:Fallback xmlns="">
      <p:transition spd="med" advTm="1086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3761" y="347473"/>
            <a:ext cx="7482078" cy="923330"/>
          </a:xfrm>
        </p:spPr>
        <p:txBody>
          <a:bodyPr anchor="t"/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Robotics Teaching Kit Modules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14625"/>
              </p:ext>
            </p:extLst>
          </p:nvPr>
        </p:nvGraphicFramePr>
        <p:xfrm>
          <a:off x="451596" y="1334730"/>
          <a:ext cx="7306056" cy="339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6128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1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Course Introduction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Course Introduction and Overview</a:t>
                      </a: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to Robotics</a:t>
                      </a: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to </a:t>
                      </a:r>
                      <a:r>
                        <a:rPr lang="en-US" sz="1200" b="0" kern="1200" baseline="0" dirty="0" err="1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Jetson</a:t>
                      </a: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TK1/TX1</a:t>
                      </a:r>
                      <a:endParaRPr lang="en-US" sz="1200" b="0" kern="1200" baseline="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 Overview</a:t>
                      </a: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to ROS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333" marR="92333" marT="34624" marB="34624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6807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2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Sensors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Sonar, Accelerometer,</a:t>
                      </a: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Gyroscope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Camera, Motors,</a:t>
                      </a: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Encoders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333" marR="92333" marT="34624" marB="34624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916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3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Computer Vision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​Introduction to Computer Vision</a:t>
                      </a:r>
                    </a:p>
                    <a:p>
                      <a:pPr marL="227013" marR="0" indent="-171450" algn="l" defTabSz="571455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Image Filtering</a:t>
                      </a:r>
                    </a:p>
                    <a:p>
                      <a:pPr marL="227013" marR="0" indent="-171450" algn="l" defTabSz="571455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Image Moments</a:t>
                      </a:r>
                      <a:endParaRPr lang="en-US" sz="1200" b="0" kern="12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030442"/>
                  </a:ext>
                </a:extLst>
              </a:tr>
              <a:tr h="892277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4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Machine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Learning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​Introduction to Machine Learning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​Neural </a:t>
                      </a: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Networks</a:t>
                      </a:r>
                      <a:endParaRPr lang="en-US" sz="1200" b="0" kern="1200" baseline="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err="1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Caffe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5840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6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425">
        <p:fade/>
      </p:transition>
    </mc:Choice>
    <mc:Fallback xmlns="">
      <p:transition spd="med" advTm="1674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3761" y="347473"/>
            <a:ext cx="7482078" cy="923330"/>
          </a:xfrm>
        </p:spPr>
        <p:txBody>
          <a:bodyPr/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Robotics Teaching Kit Modules                         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012325"/>
              </p:ext>
            </p:extLst>
          </p:nvPr>
        </p:nvGraphicFramePr>
        <p:xfrm>
          <a:off x="436847" y="1419463"/>
          <a:ext cx="7306056" cy="4120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5123">
                <a:tc>
                  <a:txBody>
                    <a:bodyPr/>
                    <a:lstStyle/>
                    <a:p>
                      <a:pPr marL="0" marR="0" indent="0" algn="l" defTabSz="5714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5</a:t>
                      </a:r>
                    </a:p>
                    <a:p>
                      <a:pPr marL="0" marR="0" indent="0" algn="l" defTabSz="5714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Dead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Reckoning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 to Dead Reckoning</a:t>
                      </a: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Calculating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Positions</a:t>
                      </a:r>
                      <a:endParaRPr lang="en-US" sz="1200" b="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 Fusion and </a:t>
                      </a:r>
                      <a:r>
                        <a:rPr lang="en-US" sz="1200" b="0" dirty="0" err="1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Kalman</a:t>
                      </a:r>
                      <a:r>
                        <a:rPr lang="en-US" sz="1200" b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Filters</a:t>
                      </a:r>
                      <a:endParaRPr lang="en-US" sz="1200" b="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2333" marR="92333" marT="34624" marB="34624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0942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6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Path Planning</a:t>
                      </a: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 to Path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Planning</a:t>
                      </a:r>
                      <a:endParaRPr lang="en-US" sz="1200" b="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A* Planning</a:t>
                      </a:r>
                      <a:endParaRPr lang="en-US" sz="1200" b="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2333" marR="92333" marT="34624" marB="34624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6601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7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Control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to Control Systems</a:t>
                      </a: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PID Control</a:t>
                      </a: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030442"/>
                  </a:ext>
                </a:extLst>
              </a:tr>
              <a:tr h="583250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8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Robot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Localization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to Robot Localization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Localization with Particle</a:t>
                      </a: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Filters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0025742"/>
                  </a:ext>
                </a:extLst>
              </a:tr>
              <a:tr h="559750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9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Mapping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to Mapping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SLAM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</a:tr>
              <a:tr h="1005008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10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Final Project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​</a:t>
                      </a: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Motivation</a:t>
                      </a: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​Harvester</a:t>
                      </a: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Robot </a:t>
                      </a: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Capture the Flag </a:t>
                      </a: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Game</a:t>
                      </a: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Color</a:t>
                      </a: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Follower</a:t>
                      </a: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989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4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641">
        <p:fade/>
      </p:transition>
    </mc:Choice>
    <mc:Fallback xmlns="">
      <p:transition spd="med" advTm="9664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 txBox="1">
            <a:spLocks/>
          </p:cNvSpPr>
          <p:nvPr/>
        </p:nvSpPr>
        <p:spPr bwMode="auto">
          <a:xfrm>
            <a:off x="63375" y="4347097"/>
            <a:ext cx="8111906" cy="78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400" b="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smtClean="0"/>
              <a:t>The GPU Teaching Kit is licensed by NVIDIA and California Polytechnic State University under the </a:t>
            </a:r>
            <a:r>
              <a:rPr lang="en-US" kern="0" smtClean="0">
                <a:solidFill>
                  <a:srgbClr val="92D050"/>
                </a:solidFill>
                <a:hlinkClick r:id="rId2"/>
              </a:rPr>
              <a:t>Creative Commons Attribution-NonCommercial 4.0 International License.</a:t>
            </a:r>
            <a:endParaRPr lang="en-US" kern="0" dirty="0">
              <a:solidFill>
                <a:srgbClr val="92D050"/>
              </a:solidFill>
            </a:endParaRPr>
          </a:p>
        </p:txBody>
      </p:sp>
      <p:pic>
        <p:nvPicPr>
          <p:cNvPr id="5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9780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Cal Poly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08552B"/>
      </a:accent2>
      <a:accent3>
        <a:srgbClr val="007A43"/>
      </a:accent3>
      <a:accent4>
        <a:srgbClr val="006A9A"/>
      </a:accent4>
      <a:accent5>
        <a:srgbClr val="FA6300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1772</TotalTime>
  <Words>224</Words>
  <Application>Microsoft Office PowerPoint</Application>
  <PresentationFormat>Custom</PresentationFormat>
  <Paragraphs>76</Paragraphs>
  <Slides>6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1_Title &amp; Bullet </vt:lpstr>
      <vt:lpstr>​Module 1.1 – Course Introduction</vt:lpstr>
      <vt:lpstr> Robotics Teaching Kit with ‘Jet’</vt:lpstr>
      <vt:lpstr> People</vt:lpstr>
      <vt:lpstr> Robotics Teaching Kit Modules</vt:lpstr>
      <vt:lpstr> Robotics Teaching Kit Modules                          </vt:lpstr>
      <vt:lpstr>PowerPoint Presentation</vt:lpstr>
    </vt:vector>
  </TitlesOfParts>
  <Company>NVIDIA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NVIDIA</cp:lastModifiedBy>
  <cp:revision>86</cp:revision>
  <dcterms:created xsi:type="dcterms:W3CDTF">2015-09-22T16:38:29Z</dcterms:created>
  <dcterms:modified xsi:type="dcterms:W3CDTF">2016-10-11T21:05:42Z</dcterms:modified>
</cp:coreProperties>
</file>